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303" r:id="rId7"/>
    <p:sldId id="298" r:id="rId8"/>
    <p:sldId id="299" r:id="rId9"/>
    <p:sldId id="300" r:id="rId10"/>
    <p:sldId id="301" r:id="rId11"/>
    <p:sldId id="302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3742379"/>
            <a:ext cx="8786874" cy="1829761"/>
          </a:xfrm>
        </p:spPr>
        <p:txBody>
          <a:bodyPr>
            <a:noAutofit/>
          </a:bodyPr>
          <a:lstStyle/>
          <a:p>
            <a:pPr algn="l"/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    </a:t>
            </a:r>
            <a:r>
              <a:rPr lang="en-US" altLang="zh-CN" sz="36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9.3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模拟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(A/D)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变换的量化效应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06399"/>
            <a:ext cx="582723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3.  </a:t>
            </a:r>
            <a:r>
              <a:rPr lang="zh-CN" altLang="en-US" sz="2400" b="1" dirty="0">
                <a:solidFill>
                  <a:srgbClr val="0033CC"/>
                </a:solidFill>
              </a:rPr>
              <a:t>量化后的信噪声比及其与字长</a:t>
            </a:r>
            <a:r>
              <a:rPr lang="en-US" altLang="zh-CN" sz="2400" b="1" i="1" dirty="0">
                <a:solidFill>
                  <a:srgbClr val="0033CC"/>
                </a:solidFill>
              </a:rPr>
              <a:t>b</a:t>
            </a:r>
            <a:r>
              <a:rPr lang="zh-CN" altLang="en-US" sz="2400" b="1" dirty="0">
                <a:solidFill>
                  <a:srgbClr val="0033CC"/>
                </a:solidFill>
              </a:rPr>
              <a:t>的关系 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27088" y="1262197"/>
            <a:ext cx="7300396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由于在抽样模拟信号的数字处理中，把量化噪声看成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相加性噪声序列，量化过程看成是无限精度的信号与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量化噪声的叠加，因而信噪比是一个衡量量化效应的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重要指标。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49323"/>
            <a:ext cx="606287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对于舍入处理，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设</a:t>
            </a:r>
            <a:r>
              <a:rPr lang="zh-CN" altLang="en-US" sz="2400" b="1" dirty="0" smtClean="0"/>
              <a:t>信号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功率</a:t>
            </a:r>
            <a:r>
              <a:rPr lang="zh-CN" altLang="en-US" sz="2400" b="1" dirty="0" smtClean="0"/>
              <a:t>为</a:t>
            </a:r>
            <a:r>
              <a:rPr lang="el-GR" altLang="zh-CN" sz="2400" b="1" i="1" dirty="0" smtClean="0"/>
              <a:t>σ</a:t>
            </a:r>
            <a:r>
              <a:rPr lang="en-US" altLang="zh-CN" sz="2400" b="1" i="1" baseline="-25000" dirty="0" smtClean="0"/>
              <a:t>x</a:t>
            </a:r>
            <a:r>
              <a:rPr lang="en-US" altLang="zh-CN" sz="2400" b="1" baseline="30000" dirty="0" smtClean="0"/>
              <a:t>2</a:t>
            </a:r>
            <a:r>
              <a:rPr lang="en-US" altLang="zh-CN" sz="2400" b="1" dirty="0" smtClean="0"/>
              <a:t>)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则信号功率与噪声功率之比表示为分贝数为</a:t>
            </a:r>
          </a:p>
        </p:txBody>
      </p:sp>
      <p:pic>
        <p:nvPicPr>
          <p:cNvPr id="5" name="Picture 7" descr="image0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873310"/>
            <a:ext cx="5545138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95536" y="2924944"/>
            <a:ext cx="855779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可以看出</a:t>
            </a:r>
            <a:r>
              <a:rPr lang="zh-CN" altLang="en-US" sz="2400" b="1" dirty="0" smtClean="0"/>
              <a:t>，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 </a:t>
            </a:r>
            <a:r>
              <a:rPr lang="en-US" altLang="zh-CN" sz="2400" b="1" dirty="0">
                <a:solidFill>
                  <a:srgbClr val="0033CC"/>
                </a:solidFill>
              </a:rPr>
              <a:t>A/D</a:t>
            </a:r>
            <a:r>
              <a:rPr lang="zh-CN" altLang="en-US" sz="2400" b="1" dirty="0">
                <a:solidFill>
                  <a:srgbClr val="0033CC"/>
                </a:solidFill>
              </a:rPr>
              <a:t>变换的字长</a:t>
            </a:r>
            <a:r>
              <a:rPr lang="en-US" altLang="zh-CN" sz="2400" b="1" i="1" dirty="0">
                <a:solidFill>
                  <a:srgbClr val="0033CC"/>
                </a:solidFill>
              </a:rPr>
              <a:t>b</a:t>
            </a:r>
            <a:r>
              <a:rPr lang="zh-CN" altLang="en-US" sz="2400" b="1" dirty="0">
                <a:solidFill>
                  <a:srgbClr val="0033CC"/>
                </a:solidFill>
              </a:rPr>
              <a:t>每增加一位，信噪比增加约</a:t>
            </a:r>
            <a:r>
              <a:rPr lang="en-US" altLang="zh-CN" sz="2400" b="1" dirty="0">
                <a:solidFill>
                  <a:srgbClr val="0033CC"/>
                </a:solidFill>
              </a:rPr>
              <a:t>6dB</a:t>
            </a:r>
            <a:r>
              <a:rPr lang="zh-CN" altLang="en-US" sz="2400" b="1" dirty="0">
                <a:solidFill>
                  <a:srgbClr val="0033CC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55599"/>
            <a:ext cx="388600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一、</a:t>
            </a:r>
            <a:r>
              <a:rPr lang="en-US" altLang="zh-CN" sz="2400" b="1" dirty="0">
                <a:solidFill>
                  <a:srgbClr val="C00000"/>
                </a:solidFill>
              </a:rPr>
              <a:t>A/D</a:t>
            </a:r>
            <a:r>
              <a:rPr lang="zh-CN" altLang="en-US" sz="2400" b="1" dirty="0">
                <a:solidFill>
                  <a:srgbClr val="C00000"/>
                </a:solidFill>
              </a:rPr>
              <a:t>变换的非线性模型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23938" y="984262"/>
            <a:ext cx="662232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A/D(</a:t>
            </a:r>
            <a:r>
              <a:rPr lang="zh-CN" altLang="en-US" sz="2400" b="1" dirty="0"/>
              <a:t>模数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变换是将输入</a:t>
            </a:r>
            <a:r>
              <a:rPr lang="zh-CN" altLang="en-US" sz="2400" b="1" dirty="0" smtClean="0"/>
              <a:t>模拟信号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-25000" dirty="0" smtClean="0"/>
              <a:t>a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t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转换</a:t>
            </a:r>
            <a:r>
              <a:rPr lang="zh-CN" altLang="en-US" sz="2400" b="1" dirty="0"/>
              <a:t>为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二进制数字信号。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一个</a:t>
            </a:r>
            <a:r>
              <a:rPr lang="en-US" altLang="zh-CN" sz="2400" b="1" dirty="0"/>
              <a:t>A/D</a:t>
            </a:r>
            <a:r>
              <a:rPr lang="zh-CN" altLang="en-US" sz="2400" b="1" dirty="0"/>
              <a:t>变换从功能上可以分为两部分：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抽样与量化。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A/D</a:t>
            </a:r>
            <a:r>
              <a:rPr lang="zh-CN" altLang="en-US" sz="2400" b="1" dirty="0"/>
              <a:t>变换的非线性模型：</a:t>
            </a:r>
          </a:p>
        </p:txBody>
      </p:sp>
      <p:pic>
        <p:nvPicPr>
          <p:cNvPr id="1026" name="Picture 2" descr="E:\DSP程佩青课件\064937-01 数字信号处理教程（第四版）(经典版) 40571-9\CTP\TU\10t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143380"/>
            <a:ext cx="6322263" cy="12858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36735"/>
            <a:ext cx="574227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二、</a:t>
            </a:r>
            <a:r>
              <a:rPr lang="en-US" altLang="zh-CN" sz="2400" b="1" dirty="0">
                <a:solidFill>
                  <a:srgbClr val="C00000"/>
                </a:solidFill>
              </a:rPr>
              <a:t>A/D</a:t>
            </a:r>
            <a:r>
              <a:rPr lang="zh-CN" altLang="en-US" sz="2400" b="1" dirty="0">
                <a:solidFill>
                  <a:srgbClr val="C00000"/>
                </a:solidFill>
              </a:rPr>
              <a:t>变换对输入抽样信号幅度的要求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71550" y="1055873"/>
            <a:ext cx="798327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      </a:t>
            </a:r>
            <a:r>
              <a:rPr lang="zh-CN" altLang="en-US" sz="2400" b="1"/>
              <a:t>分析</a:t>
            </a:r>
            <a:r>
              <a:rPr lang="en-US" altLang="zh-CN" sz="2400" b="1"/>
              <a:t>A/D</a:t>
            </a:r>
            <a:r>
              <a:rPr lang="zh-CN" altLang="en-US" sz="2400" b="1"/>
              <a:t>变换的量化效应的目的在于选择合适的字长，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以满足信噪比指标。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23938" y="2351273"/>
            <a:ext cx="8140370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为了使抽样后不产生混叠失真，模拟信号必须是限带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的，因而</a:t>
            </a:r>
            <a:r>
              <a:rPr lang="en-US" altLang="zh-CN" sz="2400" b="1" dirty="0"/>
              <a:t>A/D</a:t>
            </a:r>
            <a:r>
              <a:rPr lang="zh-CN" altLang="en-US" sz="2400" b="1" dirty="0"/>
              <a:t>变换器前一般都加一个前置模拟低通滤波器，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它对大于或等于折叠频率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抽样频率之半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的频率应有足够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的衰减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例如至少大于</a:t>
            </a:r>
            <a:r>
              <a:rPr lang="en-US" altLang="zh-CN" sz="2400" b="1" dirty="0"/>
              <a:t>40dB)</a:t>
            </a:r>
            <a:r>
              <a:rPr lang="zh-CN" altLang="en-US" sz="2400" b="1" dirty="0"/>
              <a:t>，且要求信号基带内的波纹要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足够小。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7988084" cy="39002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此外，由于</a:t>
            </a:r>
            <a:r>
              <a:rPr lang="en-US" altLang="zh-CN" sz="2400" b="1"/>
              <a:t>A/D</a:t>
            </a:r>
            <a:r>
              <a:rPr lang="zh-CN" altLang="en-US" sz="2400" b="1"/>
              <a:t>变换总是定点制的，必须使信号不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超过</a:t>
            </a:r>
            <a:r>
              <a:rPr lang="en-US" altLang="zh-CN" sz="2400" b="1"/>
              <a:t>A/D</a:t>
            </a:r>
            <a:r>
              <a:rPr lang="zh-CN" altLang="en-US" sz="2400" b="1"/>
              <a:t>变换的动态范围，为此模拟输入信号必须乘一个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比例因子，使得它满足</a:t>
            </a:r>
            <a:r>
              <a:rPr lang="en-US" altLang="zh-CN" sz="2400" b="1"/>
              <a:t>A/D</a:t>
            </a:r>
            <a:r>
              <a:rPr lang="zh-CN" altLang="en-US" sz="2400" b="1"/>
              <a:t>变换动态范围的要求。设量化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输出抽样值表示成</a:t>
            </a:r>
            <a:r>
              <a:rPr lang="en-US" altLang="zh-CN" sz="2400" b="1"/>
              <a:t>(</a:t>
            </a:r>
            <a:r>
              <a:rPr lang="en-US" altLang="zh-CN" sz="2400" b="1" i="1"/>
              <a:t>b</a:t>
            </a:r>
            <a:r>
              <a:rPr lang="en-US" altLang="zh-CN" sz="2400" b="1"/>
              <a:t>+1)</a:t>
            </a:r>
            <a:r>
              <a:rPr lang="zh-CN" altLang="en-US" sz="2400" b="1"/>
              <a:t>位的补码定点小数，二进制小数点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后为</a:t>
            </a:r>
            <a:r>
              <a:rPr lang="en-US" altLang="zh-CN" sz="2400" b="1" i="1"/>
              <a:t>b</a:t>
            </a:r>
            <a:r>
              <a:rPr lang="zh-CN" altLang="en-US" sz="2400" b="1"/>
              <a:t>位。输入到量化器的精确抽样值</a:t>
            </a:r>
            <a:r>
              <a:rPr lang="en-US" altLang="zh-CN" sz="2400" b="1" i="1"/>
              <a:t>x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要舍入到最靠近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的量化层标准值，以得到量化抽样值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，对补码定点制输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入信号</a:t>
            </a:r>
            <a:r>
              <a:rPr lang="en-US" altLang="zh-CN" sz="2400" b="1" i="1"/>
              <a:t>x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的动态范围为</a:t>
            </a:r>
          </a:p>
        </p:txBody>
      </p:sp>
      <p:pic>
        <p:nvPicPr>
          <p:cNvPr id="3" name="Picture 5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675" y="4581525"/>
            <a:ext cx="3097213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76238" y="352422"/>
            <a:ext cx="45047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三、</a:t>
            </a:r>
            <a:r>
              <a:rPr lang="en-US" altLang="zh-CN" sz="2400" b="1" dirty="0">
                <a:solidFill>
                  <a:srgbClr val="C00000"/>
                </a:solidFill>
              </a:rPr>
              <a:t>A/D</a:t>
            </a:r>
            <a:r>
              <a:rPr lang="zh-CN" altLang="en-US" sz="2400" b="1" dirty="0">
                <a:solidFill>
                  <a:srgbClr val="C00000"/>
                </a:solidFill>
              </a:rPr>
              <a:t>变换的量化非线性特性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71550" y="996950"/>
            <a:ext cx="7521611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A/D</a:t>
            </a:r>
            <a:r>
              <a:rPr lang="zh-CN" altLang="en-US" sz="2400" b="1"/>
              <a:t>变换的量化特性主要取决于所采用的数的表示方式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和量化方式。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23938" y="2149475"/>
            <a:ext cx="597471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对于补码舍入处理，</a:t>
            </a:r>
            <a:r>
              <a:rPr lang="en-US" altLang="zh-CN" sz="2400" b="1"/>
              <a:t>A/D</a:t>
            </a:r>
            <a:r>
              <a:rPr lang="zh-CN" altLang="en-US" sz="2400" b="1"/>
              <a:t>变换的量化误差为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19338" y="2725738"/>
            <a:ext cx="214193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-</a:t>
            </a:r>
            <a:r>
              <a:rPr lang="en-US" altLang="zh-CN" sz="2400" b="1" i="1" dirty="0" smtClean="0"/>
              <a:t>Δ</a:t>
            </a:r>
            <a:r>
              <a:rPr lang="en-US" altLang="zh-CN" sz="2400" b="1" dirty="0" smtClean="0"/>
              <a:t>/2&lt;</a:t>
            </a:r>
            <a:r>
              <a:rPr lang="en-US" altLang="zh-CN" sz="2400" b="1" i="1" dirty="0" smtClean="0"/>
              <a:t>e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)≤</a:t>
            </a:r>
            <a:r>
              <a:rPr lang="en-US" altLang="zh-CN" sz="2400" b="1" i="1" dirty="0"/>
              <a:t>Δ</a:t>
            </a:r>
            <a:r>
              <a:rPr lang="en-US" altLang="zh-CN" sz="2400" b="1" dirty="0"/>
              <a:t>/2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Δ=2</a:t>
            </a:r>
            <a:r>
              <a:rPr lang="en-US" altLang="zh-CN" sz="2400" b="1" i="1" baseline="30000" dirty="0"/>
              <a:t>-b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095375" y="3949700"/>
            <a:ext cx="597471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对于补码截尾处理，</a:t>
            </a:r>
            <a:r>
              <a:rPr lang="en-US" altLang="zh-CN" sz="2400" b="1"/>
              <a:t>A/D</a:t>
            </a:r>
            <a:r>
              <a:rPr lang="zh-CN" altLang="en-US" sz="2400" b="1"/>
              <a:t>变换的量化误差为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392363" y="4597400"/>
            <a:ext cx="170271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-</a:t>
            </a:r>
            <a:r>
              <a:rPr lang="en-US" altLang="zh-CN" sz="2400" b="1" i="1" dirty="0"/>
              <a:t>Δ</a:t>
            </a:r>
            <a:r>
              <a:rPr lang="en-US" altLang="zh-CN" sz="2400" b="1" dirty="0"/>
              <a:t>&lt; </a:t>
            </a:r>
            <a:r>
              <a:rPr lang="en-US" altLang="zh-CN" sz="2400" b="1" i="1" dirty="0" smtClean="0"/>
              <a:t>e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)≤0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10t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857232"/>
            <a:ext cx="4786345" cy="410838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500298" y="5572140"/>
            <a:ext cx="636103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补码截尾处理时，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A/D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变换的量化非线性特性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481413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四、</a:t>
            </a:r>
            <a:r>
              <a:rPr lang="en-US" altLang="zh-CN" sz="2400" b="1" dirty="0">
                <a:solidFill>
                  <a:srgbClr val="C00000"/>
                </a:solidFill>
              </a:rPr>
              <a:t>A/D</a:t>
            </a:r>
            <a:r>
              <a:rPr lang="zh-CN" altLang="en-US" sz="2400" b="1" dirty="0">
                <a:solidFill>
                  <a:srgbClr val="C00000"/>
                </a:solidFill>
              </a:rPr>
              <a:t>变换量化误差的统计分析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27088" y="1060450"/>
            <a:ext cx="417678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1.  A/D</a:t>
            </a:r>
            <a:r>
              <a:rPr lang="zh-CN" altLang="en-US" sz="2400" b="1" dirty="0">
                <a:solidFill>
                  <a:srgbClr val="0033CC"/>
                </a:solidFill>
              </a:rPr>
              <a:t>变换作统计分析的条件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84275" y="1781175"/>
            <a:ext cx="6885218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在统计分析中，对误差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的统计特性做了如下的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一些假定： 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27088" y="2946400"/>
            <a:ext cx="7116051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 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是平稳随机序列； 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 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与抽样信号</a:t>
            </a:r>
            <a:r>
              <a:rPr lang="en-US" altLang="zh-CN" sz="2400" b="1" i="1"/>
              <a:t>x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是不相关的； 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 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序列本身的任意两个值之间是不相关的，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          即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是白噪声序列； 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4</a:t>
            </a:r>
            <a:r>
              <a:rPr lang="zh-CN" altLang="en-US" sz="2400" b="1"/>
              <a:t>） 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在其误差范围内为均匀等概分布的。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77813"/>
            <a:ext cx="8449749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根据这些假定，量化误差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</a:t>
            </a:r>
            <a:r>
              <a:rPr lang="zh-CN" altLang="en-US" sz="2400" b="1"/>
              <a:t>就是一个与信号序列完全不相关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的白色噪色序列，也称为量化噪声。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它与信号的关系是相加性的。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在这些假定下，实际的</a:t>
            </a:r>
            <a:r>
              <a:rPr lang="en-US" altLang="zh-CN" sz="2400" b="1"/>
              <a:t>A/D</a:t>
            </a:r>
            <a:r>
              <a:rPr lang="zh-CN" altLang="en-US" sz="2400" b="1"/>
              <a:t>变换的非线性模型就变成等效线性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过程的统计模型：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30609" y="5072074"/>
            <a:ext cx="781335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</a:rPr>
              <a:t>在理想抽样器的输出端加入了一个量化白噪声序列</a:t>
            </a:r>
            <a:r>
              <a:rPr lang="en-US" altLang="zh-CN" sz="2400" b="1" i="1" dirty="0">
                <a:solidFill>
                  <a:srgbClr val="002060"/>
                </a:solidFill>
              </a:rPr>
              <a:t>e</a:t>
            </a:r>
            <a:r>
              <a:rPr lang="en-US" altLang="zh-CN" sz="2400" b="1" dirty="0">
                <a:solidFill>
                  <a:srgbClr val="002060"/>
                </a:solidFill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</a:rPr>
              <a:t>。</a:t>
            </a:r>
          </a:p>
        </p:txBody>
      </p:sp>
      <p:pic>
        <p:nvPicPr>
          <p:cNvPr id="2050" name="Picture 2" descr="E:\DSP程佩青课件\064937-01 数字信号处理教程（第四版）(经典版) 40571-9\CTP\TU\10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5" y="3500438"/>
            <a:ext cx="5786478" cy="1078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349250"/>
            <a:ext cx="53085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2.  A/D</a:t>
            </a:r>
            <a:r>
              <a:rPr lang="zh-CN" altLang="en-US" sz="2400" b="1" dirty="0">
                <a:solidFill>
                  <a:srgbClr val="0033CC"/>
                </a:solidFill>
              </a:rPr>
              <a:t>变换的量化误差</a:t>
            </a:r>
            <a:r>
              <a:rPr lang="en-US" altLang="zh-CN" sz="2400" b="1" i="1" dirty="0">
                <a:solidFill>
                  <a:srgbClr val="0033CC"/>
                </a:solidFill>
              </a:rPr>
              <a:t>e</a:t>
            </a:r>
            <a:r>
              <a:rPr lang="en-US" altLang="zh-CN" sz="2400" b="1" dirty="0">
                <a:solidFill>
                  <a:srgbClr val="0033CC"/>
                </a:solidFill>
              </a:rPr>
              <a:t>(</a:t>
            </a:r>
            <a:r>
              <a:rPr lang="en-US" altLang="zh-CN" sz="2400" b="1" i="1" dirty="0">
                <a:solidFill>
                  <a:srgbClr val="0033CC"/>
                </a:solidFill>
              </a:rPr>
              <a:t>n</a:t>
            </a:r>
            <a:r>
              <a:rPr lang="en-US" altLang="zh-CN" sz="2400" b="1" dirty="0">
                <a:solidFill>
                  <a:srgbClr val="0033CC"/>
                </a:solidFill>
              </a:rPr>
              <a:t>)</a:t>
            </a:r>
            <a:r>
              <a:rPr lang="zh-CN" altLang="en-US" sz="2400" b="1" dirty="0">
                <a:solidFill>
                  <a:srgbClr val="0033CC"/>
                </a:solidFill>
              </a:rPr>
              <a:t>的统计性能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0912" y="1069975"/>
            <a:ext cx="434116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研究</a:t>
            </a:r>
            <a:r>
              <a:rPr lang="en-US" altLang="zh-CN" sz="2400" b="1" i="1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的平均值</a:t>
            </a:r>
            <a:r>
              <a:rPr lang="en-US" altLang="zh-CN" sz="2400" b="1" i="1" dirty="0"/>
              <a:t>m</a:t>
            </a:r>
            <a:r>
              <a:rPr lang="en-US" altLang="zh-CN" sz="2400" b="1" i="1" baseline="-25000" dirty="0"/>
              <a:t>e</a:t>
            </a:r>
            <a:r>
              <a:rPr lang="zh-CN" altLang="en-US" sz="2400" b="1" dirty="0"/>
              <a:t>、</a:t>
            </a:r>
            <a:r>
              <a:rPr lang="zh-CN" altLang="en-US" sz="2400" b="1" dirty="0" smtClean="0"/>
              <a:t>方差</a:t>
            </a:r>
            <a:r>
              <a:rPr lang="el-GR" altLang="zh-CN" sz="2400" b="1" i="1" dirty="0" smtClean="0"/>
              <a:t>σ</a:t>
            </a:r>
            <a:r>
              <a:rPr lang="el-GR" altLang="zh-CN" sz="2400" b="1" i="1" baseline="-25000" dirty="0" smtClean="0"/>
              <a:t>ε</a:t>
            </a:r>
            <a:r>
              <a:rPr lang="en-US" altLang="zh-CN" sz="2400" b="1" baseline="30000" dirty="0" smtClean="0"/>
              <a:t>2</a:t>
            </a:r>
            <a:endParaRPr lang="zh-CN" altLang="en-US" sz="2400" b="1" baseline="30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55650" y="1789113"/>
            <a:ext cx="350929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 对于定点舍入情况</a:t>
            </a:r>
          </a:p>
        </p:txBody>
      </p:sp>
      <p:pic>
        <p:nvPicPr>
          <p:cNvPr id="6" name="Picture 8" descr="image0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2708275"/>
            <a:ext cx="38608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image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413" y="3719513"/>
            <a:ext cx="16557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55650" y="4660900"/>
            <a:ext cx="412805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 对于定点补码截尾情况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600200" y="5318125"/>
            <a:ext cx="1864613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/>
              <a:t>m</a:t>
            </a:r>
            <a:r>
              <a:rPr lang="en-US" altLang="zh-CN" sz="2400" b="1" i="1" baseline="-25000"/>
              <a:t>e</a:t>
            </a:r>
            <a:r>
              <a:rPr lang="en-US" altLang="zh-CN" sz="2400" b="1"/>
              <a:t>=</a:t>
            </a:r>
            <a:r>
              <a:rPr lang="en-US" altLang="zh-CN" sz="2400" b="1" i="1"/>
              <a:t>E</a:t>
            </a:r>
            <a:r>
              <a:rPr lang="en-US" altLang="zh-CN" sz="2400" b="1"/>
              <a:t>[</a:t>
            </a:r>
            <a:r>
              <a:rPr lang="en-US" altLang="zh-CN" sz="2400" b="1" i="1"/>
              <a:t>e</a:t>
            </a:r>
            <a:r>
              <a:rPr lang="en-US" altLang="zh-CN" sz="2400" b="1"/>
              <a:t>(</a:t>
            </a:r>
            <a:r>
              <a:rPr lang="en-US" altLang="zh-CN" sz="2400" b="1" i="1"/>
              <a:t>n</a:t>
            </a:r>
            <a:r>
              <a:rPr lang="en-US" altLang="zh-CN" sz="2400" b="1"/>
              <a:t>)]= </a:t>
            </a:r>
          </a:p>
        </p:txBody>
      </p:sp>
      <p:pic>
        <p:nvPicPr>
          <p:cNvPr id="10" name="Picture 12" descr="image0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8038" y="5373688"/>
            <a:ext cx="633412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image0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64163" y="5300663"/>
            <a:ext cx="1800225" cy="7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637</TotalTime>
  <Words>622</Words>
  <Application>Microsoft Office PowerPoint</Application>
  <PresentationFormat>全屏显示(4:3)</PresentationFormat>
  <Paragraphs>60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Concourse</vt:lpstr>
      <vt:lpstr>       9.3  模拟/数字(A/D)变换的量化效应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91</cp:revision>
  <dcterms:created xsi:type="dcterms:W3CDTF">2017-07-17T10:44:10Z</dcterms:created>
  <dcterms:modified xsi:type="dcterms:W3CDTF">2017-09-05T07:26:00Z</dcterms:modified>
</cp:coreProperties>
</file>